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1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77" r:id="rId8"/>
    <p:sldId id="265" r:id="rId9"/>
    <p:sldId id="264" r:id="rId10"/>
    <p:sldId id="262" r:id="rId11"/>
    <p:sldId id="268" r:id="rId12"/>
    <p:sldId id="278" r:id="rId13"/>
    <p:sldId id="279" r:id="rId14"/>
    <p:sldId id="267" r:id="rId15"/>
    <p:sldId id="269" r:id="rId16"/>
    <p:sldId id="270" r:id="rId17"/>
    <p:sldId id="271" r:id="rId18"/>
    <p:sldId id="272" r:id="rId19"/>
    <p:sldId id="266" r:id="rId20"/>
    <p:sldId id="275" r:id="rId21"/>
    <p:sldId id="276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A65CE30-B9C1-4369-826C-204D7FD126BC}" type="datetimeFigureOut">
              <a:rPr lang="fa-IR" smtClean="0"/>
              <a:pPr/>
              <a:t>25/09/1441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1015C0D-085B-493B-8962-5A19E3FF463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4917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15C0D-085B-493B-8962-5A19E3FF463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7488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81A9E-0713-4F71-A800-0F033A2760E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11BDC-5E3C-4B3C-9A33-77E36685FC7F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7F0E-561B-459D-8F28-D86FCDBF3556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5B1-44C2-4BF7-A6A5-FF844D4405F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F88CE-9E62-4609-B85E-8CACCF595A2C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A814-3C75-4B11-94D3-AA4DF118FDB7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F235-4471-4007-9B1B-4959555101D8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BBF6-7599-4ADF-AFE3-A4CF60F2E5C1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3349-7812-4DDF-9395-9BDF11F5AC88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2011E-33EC-401B-9BD5-9291275720B0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CD955-520B-47DC-8609-26AC6C47EF3C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9092F-6681-48A0-85FE-3EA1AE4471F5}" type="datetime8">
              <a:rPr lang="fa-IR" smtClean="0"/>
              <a:pPr/>
              <a:t>17 مه 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EF388-1160-4B29-A598-903C697B4C1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بهداشت دهان و دندان</a:t>
            </a:r>
            <a:r>
              <a:rPr lang="fa-IR" sz="8000" b="1" dirty="0" smtClean="0">
                <a:cs typeface="B Yagut" pitchFamily="2" charset="-78"/>
              </a:rPr>
              <a:t/>
            </a:r>
            <a:br>
              <a:rPr lang="fa-IR" sz="8000" b="1" dirty="0" smtClean="0">
                <a:cs typeface="B Yagut" pitchFamily="2" charset="-78"/>
              </a:rPr>
            </a:br>
            <a:r>
              <a:rPr lang="fa-IR" sz="8000" b="1" dirty="0" smtClean="0">
                <a:cs typeface="B Yagut" pitchFamily="2" charset="-78"/>
              </a:rPr>
              <a:t/>
            </a:r>
            <a:br>
              <a:rPr lang="fa-IR" sz="8000" b="1" dirty="0" smtClean="0">
                <a:cs typeface="B Yagut" pitchFamily="2" charset="-78"/>
              </a:rPr>
            </a:br>
            <a:r>
              <a:rPr lang="fa-IR" sz="4000" dirty="0" smtClean="0">
                <a:cs typeface="B Yagut" pitchFamily="2" charset="-78"/>
              </a:rPr>
              <a:t>انجام تمرینات عملی معاینات </a:t>
            </a:r>
            <a:r>
              <a:rPr lang="fa-IR" sz="4000" dirty="0">
                <a:cs typeface="B Yagut" pitchFamily="2" charset="-78"/>
              </a:rPr>
              <a:t>دهان </a:t>
            </a:r>
            <a:r>
              <a:rPr lang="fa-IR" sz="4000" dirty="0" smtClean="0">
                <a:cs typeface="B Yagut" pitchFamily="2" charset="-78"/>
              </a:rPr>
              <a:t>و دندان</a:t>
            </a:r>
            <a:endParaRPr lang="fa-IR" sz="4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3" name="۵۰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4368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2"/>
    </mc:Choice>
    <mc:Fallback xmlns="">
      <p:transition spd="slow" advTm="9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823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نحوه برخورد با بیماران مبتلا به درد دندان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در صورتی که بیمار با درد مراجعه کرد، قبل از ارجاع بیمار جهت تسکین بیمار طبق جدول دارویی به وی قرص مسکن بدهید.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حتمابه بیمار توصیه نمایید که قرص مسکن را با آب میل کند و از استفاده موضعی آن بر روی لثه یا دندان در محل درد خودداری نماید. زیرا به بافت های دهان صدمه شدیدی خواهد زد.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 بیمار را به مرکز خدمات جامع سلامت ارجاع دهید.</a:t>
            </a:r>
            <a:endParaRPr lang="fa-IR" sz="25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10</a:t>
            </a:fld>
            <a:endParaRPr lang="fa-IR"/>
          </a:p>
        </p:txBody>
      </p:sp>
      <p:pic>
        <p:nvPicPr>
          <p:cNvPr id="5" name="۵۱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2000" y="623411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36"/>
    </mc:Choice>
    <mc:Fallback xmlns="">
      <p:transition spd="slow" advTm="380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31171" objId="5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ثبت نتایج معاینات در سامانه سیب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500" dirty="0">
                <a:cs typeface="B Yagut" pitchFamily="2" charset="-78"/>
              </a:rPr>
              <a:t>جهت ثبت نتایج معاینات دهان و دندان در سامانه سیب به ترتیب زیر عمل می شود:</a:t>
            </a:r>
            <a:br>
              <a:rPr lang="fa-IR" sz="2500" dirty="0">
                <a:cs typeface="B Yagut" pitchFamily="2" charset="-78"/>
              </a:rPr>
            </a:br>
            <a:r>
              <a:rPr lang="fa-IR" sz="2500" dirty="0">
                <a:cs typeface="B Yagut" pitchFamily="2" charset="-78"/>
              </a:rPr>
              <a:t>1-انتخاب فرد به عنوان خدمت </a:t>
            </a:r>
            <a:r>
              <a:rPr lang="fa-IR" sz="2500" dirty="0" smtClean="0">
                <a:cs typeface="B Yagut" pitchFamily="2" charset="-78"/>
              </a:rPr>
              <a:t>گیرنده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2.ثبت ارزیابی وضعیت سلامت دهان و دندان از قسمت فهرست مراقبت </a:t>
            </a:r>
            <a:r>
              <a:rPr lang="fa-IR" sz="2500" dirty="0">
                <a:cs typeface="B Yagut" pitchFamily="2" charset="-78"/>
              </a:rPr>
              <a:t/>
            </a:r>
            <a:br>
              <a:rPr lang="fa-IR" sz="2500" dirty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3-ثبت قسمت نیازهای درمانی دهان و دندان </a:t>
            </a:r>
            <a:r>
              <a:rPr lang="fa-IR" sz="2500" dirty="0">
                <a:cs typeface="B Yagut" pitchFamily="2" charset="-78"/>
              </a:rPr>
              <a:t/>
            </a:r>
            <a:br>
              <a:rPr lang="fa-IR" sz="2500" dirty="0">
                <a:cs typeface="B Yagut" pitchFamily="2" charset="-78"/>
              </a:rPr>
            </a:br>
            <a:r>
              <a:rPr lang="fa-IR" sz="2500" dirty="0" smtClean="0">
                <a:cs typeface="B Yagut" pitchFamily="2" charset="-78"/>
              </a:rPr>
              <a:t>4- در نهایت بعد از ثبت </a:t>
            </a:r>
            <a:r>
              <a:rPr lang="fa-IR" sz="2500" dirty="0">
                <a:cs typeface="B Yagut" pitchFamily="2" charset="-78"/>
              </a:rPr>
              <a:t>نیازهای درمانی دهان </a:t>
            </a:r>
            <a:r>
              <a:rPr lang="fa-IR" sz="2500" dirty="0" smtClean="0">
                <a:cs typeface="B Yagut" pitchFamily="2" charset="-78"/>
              </a:rPr>
              <a:t>و دندان  قسمت ثبت اطلاعات را کلیک نمایید.</a:t>
            </a:r>
            <a:endParaRPr lang="fa-IR" sz="25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11</a:t>
            </a:fld>
            <a:endParaRPr lang="fa-IR"/>
          </a:p>
        </p:txBody>
      </p:sp>
      <p:pic>
        <p:nvPicPr>
          <p:cNvPr id="5" name="۵۱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2000" y="57614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13"/>
    </mc:Choice>
    <mc:Fallback xmlns="">
      <p:transition spd="slow" advTm="33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2770" objId="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12</a:t>
            </a:fld>
            <a:endParaRPr lang="fa-IR"/>
          </a:p>
        </p:txBody>
      </p:sp>
      <p:pic>
        <p:nvPicPr>
          <p:cNvPr id="2050" name="Picture 2" descr="C:\Users\pardisco\Desktop\ب.png"/>
          <p:cNvPicPr>
            <a:picLocks noChangeAspect="1" noChangeArrowheads="1"/>
          </p:cNvPicPr>
          <p:nvPr/>
        </p:nvPicPr>
        <p:blipFill>
          <a:blip r:embed="rId4" cstate="print"/>
          <a:srcRect t="782" r="1274" b="39172"/>
          <a:stretch>
            <a:fillRect/>
          </a:stretch>
        </p:blipFill>
        <p:spPr bwMode="auto">
          <a:xfrm>
            <a:off x="395536" y="260648"/>
            <a:ext cx="8568952" cy="6408712"/>
          </a:xfrm>
          <a:prstGeom prst="rect">
            <a:avLst/>
          </a:prstGeom>
          <a:noFill/>
        </p:spPr>
      </p:pic>
      <p:pic>
        <p:nvPicPr>
          <p:cNvPr id="2" name="۵۱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7850" y="55892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63"/>
    </mc:Choice>
    <mc:Fallback xmlns="">
      <p:transition spd="slow" advTm="7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6553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13</a:t>
            </a:fld>
            <a:endParaRPr lang="fa-IR"/>
          </a:p>
        </p:txBody>
      </p:sp>
      <p:pic>
        <p:nvPicPr>
          <p:cNvPr id="3074" name="Picture 2" descr="C:\Users\pardisco\Desktop\ی.png"/>
          <p:cNvPicPr>
            <a:picLocks noChangeAspect="1" noChangeArrowheads="1"/>
          </p:cNvPicPr>
          <p:nvPr/>
        </p:nvPicPr>
        <p:blipFill>
          <a:blip r:embed="rId4" cstate="print"/>
          <a:srcRect l="6442" t="5704" r="5704" b="5703"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</p:spPr>
      </p:pic>
      <p:pic>
        <p:nvPicPr>
          <p:cNvPr id="3" name="۵۱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16552" y="62221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5"/>
    </mc:Choice>
    <mc:Fallback xmlns="">
      <p:transition spd="slow" advTm="10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9966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mir\Desktop\Untitled.png"/>
          <p:cNvPicPr>
            <a:picLocks noChangeAspect="1" noChangeArrowheads="1"/>
          </p:cNvPicPr>
          <p:nvPr/>
        </p:nvPicPr>
        <p:blipFill>
          <a:blip r:embed="rId4" cstate="print"/>
          <a:srcRect t="3125" r="3272" b="10626"/>
          <a:stretch>
            <a:fillRect/>
          </a:stretch>
        </p:blipFill>
        <p:spPr bwMode="auto">
          <a:xfrm>
            <a:off x="0" y="0"/>
            <a:ext cx="8892480" cy="630932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14</a:t>
            </a:fld>
            <a:endParaRPr lang="fa-IR"/>
          </a:p>
        </p:txBody>
      </p:sp>
      <p:pic>
        <p:nvPicPr>
          <p:cNvPr id="3" name="۵۱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572323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8"/>
    </mc:Choice>
    <mc:Fallback xmlns="">
      <p:transition spd="slow" advTm="11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10113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0" r="1176" b="5376"/>
          <a:stretch/>
        </p:blipFill>
        <p:spPr>
          <a:xfrm>
            <a:off x="0" y="0"/>
            <a:ext cx="9036496" cy="659735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15</a:t>
            </a:fld>
            <a:endParaRPr lang="fa-IR"/>
          </a:p>
        </p:txBody>
      </p:sp>
      <p:pic>
        <p:nvPicPr>
          <p:cNvPr id="3" name="۵۱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26896" y="611606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10"/>
    </mc:Choice>
    <mc:Fallback xmlns="">
      <p:transition spd="slow" advTm="20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56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20370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cs typeface="B Yagut" panose="00000400000000000000" pitchFamily="2" charset="-78"/>
              </a:rPr>
              <a:t>ثبت نیازهای درمانی دهان و دندان در سامانه سیب </a:t>
            </a:r>
            <a:endParaRPr lang="fa-IR" sz="3200" b="1" dirty="0">
              <a:cs typeface="B Yagut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124743"/>
            <a:ext cx="8291264" cy="482453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نوع دندان (شیری یا دائمی) را انتخاب نمایید: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الف- نیاز های درمانی دهان و دندان: ابتدا دندان مورد نظر را انتخاب نموده وسپس اقدام لازم برای آن دندان (نیازبه ترمیم،نیاز به خارج کردن،نیاز به درمان تخصصی یا نیاز به اقدامات اورژانس پزشکی) را انتخاب  نمایید.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ب- قسمت دهان و دندان 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*نیاز به جرم گیری :اگر دندان ها نیاز به جرم گیری داشته باشد انتخاب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می نماییم.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16</a:t>
            </a:fld>
            <a:endParaRPr lang="fa-IR"/>
          </a:p>
        </p:txBody>
      </p:sp>
      <p:pic>
        <p:nvPicPr>
          <p:cNvPr id="3" name="۵۱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6416" y="53396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9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111"/>
    </mc:Choice>
    <mc:Fallback xmlns="">
      <p:transition spd="slow" advTm="44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40206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880" y="763285"/>
            <a:ext cx="8229600" cy="715962"/>
          </a:xfrm>
        </p:spPr>
        <p:txBody>
          <a:bodyPr>
            <a:no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ادامه - ثبت </a:t>
            </a:r>
            <a:r>
              <a:rPr lang="fa-IR" sz="4000" dirty="0">
                <a:cs typeface="B Yagut" panose="00000400000000000000" pitchFamily="2" charset="-78"/>
              </a:rPr>
              <a:t>نیازهای درمانی </a:t>
            </a:r>
            <a:r>
              <a:rPr lang="fa-IR" sz="4000" dirty="0" smtClean="0">
                <a:cs typeface="B Yagut" panose="00000400000000000000" pitchFamily="2" charset="-78"/>
              </a:rPr>
              <a:t>دهان و دندان درسامانه سیب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5" y="1844824"/>
            <a:ext cx="8468259" cy="522529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fa-IR" dirty="0">
                <a:cs typeface="B Yagut" panose="00000400000000000000" pitchFamily="2" charset="-78"/>
              </a:rPr>
              <a:t>*فاقد مشکل یعنی </a:t>
            </a:r>
            <a:r>
              <a:rPr lang="fa-IR" dirty="0" smtClean="0">
                <a:cs typeface="B Yagut" panose="00000400000000000000" pitchFamily="2" charset="-78"/>
              </a:rPr>
              <a:t>قبلا مشکل دهان و دندان </a:t>
            </a:r>
            <a:r>
              <a:rPr lang="fa-IR" dirty="0">
                <a:cs typeface="B Yagut" panose="00000400000000000000" pitchFamily="2" charset="-78"/>
              </a:rPr>
              <a:t>داشته و مشکل مورد </a:t>
            </a:r>
            <a:r>
              <a:rPr lang="fa-IR" dirty="0" smtClean="0">
                <a:cs typeface="B Yagut" panose="00000400000000000000" pitchFamily="2" charset="-78"/>
              </a:rPr>
              <a:t>نظر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fa-IR" dirty="0" smtClean="0">
                <a:cs typeface="B Yagut" panose="00000400000000000000" pitchFamily="2" charset="-78"/>
              </a:rPr>
              <a:t>(</a:t>
            </a:r>
            <a:r>
              <a:rPr lang="fa-IR" dirty="0">
                <a:cs typeface="B Yagut" panose="00000400000000000000" pitchFamily="2" charset="-78"/>
              </a:rPr>
              <a:t>از طریق </a:t>
            </a:r>
            <a:r>
              <a:rPr lang="fa-IR" dirty="0" smtClean="0">
                <a:cs typeface="B Yagut" panose="00000400000000000000" pitchFamily="2" charset="-78"/>
              </a:rPr>
              <a:t>درمان ،ترمیم </a:t>
            </a:r>
            <a:r>
              <a:rPr lang="fa-IR" dirty="0">
                <a:cs typeface="B Yagut" panose="00000400000000000000" pitchFamily="2" charset="-78"/>
              </a:rPr>
              <a:t>،کشیدن دندان و ...) برطرف شده و در حال حاضر مشکلی ندارد.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fa-IR" dirty="0">
                <a:cs typeface="B Yagut" panose="00000400000000000000" pitchFamily="2" charset="-78"/>
              </a:rPr>
              <a:t>*قسمت </a:t>
            </a:r>
            <a:r>
              <a:rPr lang="en-US" dirty="0">
                <a:cs typeface="B Yagut" panose="00000400000000000000" pitchFamily="2" charset="-78"/>
              </a:rPr>
              <a:t>Caries free</a:t>
            </a:r>
            <a:r>
              <a:rPr lang="fa-IR" dirty="0">
                <a:cs typeface="B Yagut" panose="00000400000000000000" pitchFamily="2" charset="-78"/>
              </a:rPr>
              <a:t>مشکلی از قبل نداشته و درحال حاضر نیز ندارد.</a:t>
            </a:r>
            <a:endParaRPr lang="en-US" dirty="0">
              <a:cs typeface="B Yagut" panose="00000400000000000000" pitchFamily="2" charset="-78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fa-IR" dirty="0">
                <a:cs typeface="B Yagut" panose="00000400000000000000" pitchFamily="2" charset="-78"/>
              </a:rPr>
              <a:t>ج</a:t>
            </a:r>
            <a:r>
              <a:rPr lang="fa-IR" b="1" dirty="0">
                <a:cs typeface="B Yagut" panose="00000400000000000000" pitchFamily="2" charset="-78"/>
              </a:rPr>
              <a:t>-</a:t>
            </a:r>
            <a:r>
              <a:rPr lang="en-US" dirty="0">
                <a:cs typeface="B Yagut" panose="00000400000000000000" pitchFamily="2" charset="-78"/>
              </a:rPr>
              <a:t> </a:t>
            </a:r>
            <a:r>
              <a:rPr lang="fa-IR" dirty="0">
                <a:cs typeface="B Yagut" panose="00000400000000000000" pitchFamily="2" charset="-78"/>
              </a:rPr>
              <a:t>اقدام انجام شده</a:t>
            </a:r>
            <a:r>
              <a:rPr lang="fa-IR" dirty="0" smtClean="0">
                <a:cs typeface="B Yagut" panose="00000400000000000000" pitchFamily="2" charset="-78"/>
              </a:rPr>
              <a:t>: نوع </a:t>
            </a:r>
            <a:r>
              <a:rPr lang="fa-IR" dirty="0">
                <a:cs typeface="B Yagut" panose="00000400000000000000" pitchFamily="2" charset="-78"/>
              </a:rPr>
              <a:t>اقدام انجام شده </a:t>
            </a:r>
            <a:r>
              <a:rPr lang="fa-IR" dirty="0" smtClean="0">
                <a:cs typeface="B Yagut" panose="00000400000000000000" pitchFamily="2" charset="-78"/>
              </a:rPr>
              <a:t>(انجام معاینه دهان و دندان،وارنیش ترابی نوبت اول،وارنیش ترابی نوبت دوم ،اقدامات اولیه اورژانس دهان و دندان وارائه آموزش های سلامت دهان و دندان) ثبت </a:t>
            </a:r>
            <a:r>
              <a:rPr lang="fa-IR" dirty="0">
                <a:cs typeface="B Yagut" panose="00000400000000000000" pitchFamily="2" charset="-78"/>
              </a:rPr>
              <a:t>می گردد.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17</a:t>
            </a:fld>
            <a:endParaRPr lang="fa-IR"/>
          </a:p>
        </p:txBody>
      </p:sp>
      <p:pic>
        <p:nvPicPr>
          <p:cNvPr id="5" name="۵۱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40097" y="59293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7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139"/>
    </mc:Choice>
    <mc:Fallback xmlns="">
      <p:transition spd="slow" advTm="46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44855" objId="5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خلاصه مطالب و نتیجه گیری: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46700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500" dirty="0">
                <a:cs typeface="B Yagut" pitchFamily="2" charset="-78"/>
              </a:rPr>
              <a:t>برای حفظ سلامتی دهان و دندان، مسواک زدن و نخ دندان کشیدن همیشه کافی نیست. برای اقدامات پپیشگیرانه مراجعه به دندانپزشک و معاینه دهان و دندان ضروری است.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500" dirty="0">
                <a:cs typeface="B Yagut" pitchFamily="2" charset="-78"/>
              </a:rPr>
              <a:t>اگر معاینه دهان و دندان </a:t>
            </a:r>
            <a:r>
              <a:rPr lang="fa-IR" sz="2500" dirty="0" smtClean="0">
                <a:cs typeface="B Yagut" pitchFamily="2" charset="-78"/>
              </a:rPr>
              <a:t>را </a:t>
            </a:r>
            <a:r>
              <a:rPr lang="fa-IR" sz="2500" dirty="0">
                <a:cs typeface="B Yagut" pitchFamily="2" charset="-78"/>
              </a:rPr>
              <a:t>به طور </a:t>
            </a:r>
            <a:r>
              <a:rPr lang="fa-IR" sz="2500" dirty="0" smtClean="0">
                <a:cs typeface="B Yagut" pitchFamily="2" charset="-78"/>
              </a:rPr>
              <a:t>مرتب و با دقت </a:t>
            </a:r>
            <a:r>
              <a:rPr lang="fa-IR" sz="2500" dirty="0">
                <a:cs typeface="B Yagut" pitchFamily="2" charset="-78"/>
              </a:rPr>
              <a:t>انجام </a:t>
            </a:r>
            <a:r>
              <a:rPr lang="fa-IR" sz="2500" dirty="0" smtClean="0">
                <a:cs typeface="B Yagut" pitchFamily="2" charset="-78"/>
              </a:rPr>
              <a:t>شود،مشکلات </a:t>
            </a:r>
            <a:r>
              <a:rPr lang="fa-IR" sz="2500" dirty="0">
                <a:cs typeface="B Yagut" pitchFamily="2" charset="-78"/>
              </a:rPr>
              <a:t>و پوسیدگی های دندان را زمانی که کوچک تر هستند </a:t>
            </a:r>
            <a:r>
              <a:rPr lang="fa-IR" sz="2500" dirty="0" smtClean="0">
                <a:cs typeface="B Yagut" pitchFamily="2" charset="-78"/>
              </a:rPr>
              <a:t>تشخیص داده شده و برطرف می گردد. </a:t>
            </a:r>
            <a:r>
              <a:rPr lang="fa-IR" sz="2500" dirty="0">
                <a:cs typeface="B Yagut" pitchFamily="2" charset="-78"/>
              </a:rPr>
              <a:t>بدین ترتیب هزینه کمتری نیز برای اعمال دندانپزشکی پرداخت </a:t>
            </a:r>
            <a:r>
              <a:rPr lang="fa-IR" sz="2500" dirty="0" smtClean="0">
                <a:cs typeface="B Yagut" pitchFamily="2" charset="-78"/>
              </a:rPr>
              <a:t>خواهد شد.</a:t>
            </a:r>
            <a:endParaRPr lang="fa-IR" sz="2500" dirty="0">
              <a:cs typeface="B Yagut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endParaRPr lang="fa-IR" sz="2500" dirty="0" smtClean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18</a:t>
            </a:fld>
            <a:endParaRPr lang="fa-IR"/>
          </a:p>
        </p:txBody>
      </p:sp>
      <p:pic>
        <p:nvPicPr>
          <p:cNvPr id="5" name="۵۱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200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2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49"/>
    </mc:Choice>
    <mc:Fallback xmlns="">
      <p:transition spd="slow" advTm="350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4635" objId="5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پرسش و تمرین: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500" dirty="0" smtClean="0">
                <a:cs typeface="B Yagut"/>
              </a:rPr>
              <a:t>1.روش معاینه دهان و دندان را به طور عملی نشان دهید.</a:t>
            </a:r>
          </a:p>
          <a:p>
            <a:pPr>
              <a:lnSpc>
                <a:spcPct val="150000"/>
              </a:lnSpc>
              <a:buNone/>
            </a:pPr>
            <a:r>
              <a:rPr lang="fa-IR" sz="2500" dirty="0" smtClean="0">
                <a:cs typeface="B Yagut"/>
              </a:rPr>
              <a:t>2.چرا نباید قرص مسکن را به صورت موضعی بر روی لثه یا دندان در محل درد استفاده نمود.</a:t>
            </a:r>
          </a:p>
          <a:p>
            <a:pPr>
              <a:lnSpc>
                <a:spcPct val="150000"/>
              </a:lnSpc>
              <a:buNone/>
            </a:pPr>
            <a:r>
              <a:rPr lang="fa-IR" sz="2500" dirty="0" smtClean="0">
                <a:cs typeface="B Yagut"/>
              </a:rPr>
              <a:t>3-نحوه ثبت نتایج معاینات دهان و دندان در سامانه سیب را به طور عملی نشان دهد.</a:t>
            </a:r>
          </a:p>
          <a:p>
            <a:pPr>
              <a:lnSpc>
                <a:spcPct val="150000"/>
              </a:lnSpc>
              <a:buNone/>
            </a:pPr>
            <a:endParaRPr lang="fa-IR" sz="2500" dirty="0">
              <a:cs typeface="B Yagu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05"/>
    </mc:Choice>
    <mc:Fallback xmlns="">
      <p:transition spd="slow" advTm="1660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8200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مشخصات سند </a:t>
            </a:r>
            <a:endParaRPr lang="fa-IR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581113"/>
            <a:ext cx="4654434" cy="381642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مشخصات مدرس:</a:t>
            </a:r>
          </a:p>
          <a:p>
            <a:pPr lvl="0"/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تصویر پرسنلی مدرس:</a:t>
            </a:r>
          </a:p>
          <a:p>
            <a:pPr marL="0" lvl="0" indent="0">
              <a:lnSpc>
                <a:spcPct val="170000"/>
              </a:lnSpc>
              <a:buNone/>
            </a:pPr>
            <a:endParaRPr lang="fa-IR" sz="1800" dirty="0" smtClean="0">
              <a:solidFill>
                <a:prstClr val="black"/>
              </a:solidFill>
              <a:cs typeface="B Yagut" panose="00000400000000000000" pitchFamily="2" charset="-78"/>
            </a:endParaRPr>
          </a:p>
          <a:p>
            <a:pPr marL="0" lvl="0" indent="0">
              <a:lnSpc>
                <a:spcPct val="170000"/>
              </a:lnSpc>
              <a:buNone/>
            </a:pPr>
            <a:endParaRPr lang="fa-IR" sz="1800" dirty="0">
              <a:solidFill>
                <a:prstClr val="black"/>
              </a:solidFill>
              <a:cs typeface="B Yagut" panose="00000400000000000000" pitchFamily="2" charset="-78"/>
            </a:endParaRPr>
          </a:p>
          <a:p>
            <a:pPr lvl="0">
              <a:lnSpc>
                <a:spcPct val="170000"/>
              </a:lnSpc>
            </a:pP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نام و نام خانوادگی مدرس: فاطمه ملکی</a:t>
            </a:r>
          </a:p>
          <a:p>
            <a:pPr lvl="0">
              <a:lnSpc>
                <a:spcPct val="170000"/>
              </a:lnSpc>
            </a:pP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مدرک تحصیلی: کارشناسی بهداشت عمومی</a:t>
            </a:r>
          </a:p>
          <a:p>
            <a:pPr lvl="0">
              <a:lnSpc>
                <a:spcPct val="170000"/>
              </a:lnSpc>
            </a:pP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موقعیت اشتغال سازمانی مدرس</a:t>
            </a:r>
            <a:r>
              <a:rPr lang="fa-IR" sz="1800" dirty="0" smtClean="0">
                <a:solidFill>
                  <a:prstClr val="black"/>
                </a:solidFill>
                <a:cs typeface="B Yagut" panose="00000400000000000000" pitchFamily="2" charset="-78"/>
              </a:rPr>
              <a:t>: مربی </a:t>
            </a: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مر کز آموزش بهورزی شهرستان </a:t>
            </a:r>
            <a:r>
              <a:rPr lang="fa-IR" sz="1800" dirty="0" smtClean="0">
                <a:solidFill>
                  <a:prstClr val="black"/>
                </a:solidFill>
                <a:cs typeface="B Yagut" panose="00000400000000000000" pitchFamily="2" charset="-78"/>
              </a:rPr>
              <a:t>ماهنشان،دانشگاه </a:t>
            </a:r>
            <a:r>
              <a:rPr lang="fa-IR" sz="1800" dirty="0">
                <a:solidFill>
                  <a:prstClr val="black"/>
                </a:solidFill>
                <a:cs typeface="B Yagut" panose="00000400000000000000" pitchFamily="2" charset="-78"/>
              </a:rPr>
              <a:t>علوم پزشکی زنجان</a:t>
            </a:r>
          </a:p>
          <a:p>
            <a:pPr>
              <a:buNone/>
            </a:pPr>
            <a:endParaRPr lang="fa-IR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60032" y="1700808"/>
            <a:ext cx="3960440" cy="3816423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fa-IR" sz="1800" dirty="0">
                <a:solidFill>
                  <a:prstClr val="black"/>
                </a:solidFill>
                <a:cs typeface="B Yagut" pitchFamily="2" charset="-78"/>
              </a:rPr>
              <a:t>مشخصات بسته آموزشی:</a:t>
            </a:r>
          </a:p>
          <a:p>
            <a:pPr lvl="0">
              <a:lnSpc>
                <a:spcPct val="150000"/>
              </a:lnSpc>
            </a:pPr>
            <a:r>
              <a:rPr lang="fa-IR" sz="1800" dirty="0">
                <a:solidFill>
                  <a:prstClr val="black"/>
                </a:solidFill>
                <a:cs typeface="B Yagut" pitchFamily="2" charset="-78"/>
              </a:rPr>
              <a:t>حیطه درس: بهداشت دهان و دندان</a:t>
            </a:r>
          </a:p>
          <a:p>
            <a:pPr lvl="0">
              <a:lnSpc>
                <a:spcPct val="150000"/>
              </a:lnSpc>
            </a:pPr>
            <a:r>
              <a:rPr lang="fa-IR" sz="1800" dirty="0" smtClean="0">
                <a:solidFill>
                  <a:prstClr val="black"/>
                </a:solidFill>
                <a:cs typeface="B Yagut" pitchFamily="2" charset="-78"/>
              </a:rPr>
              <a:t>تاریخ :99/2/27</a:t>
            </a:r>
            <a:endParaRPr lang="fa-IR" sz="1800" dirty="0">
              <a:solidFill>
                <a:prstClr val="black"/>
              </a:solidFill>
              <a:cs typeface="B Yagut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1800" dirty="0">
                <a:solidFill>
                  <a:prstClr val="black"/>
                </a:solidFill>
                <a:cs typeface="B Yagut" pitchFamily="2" charset="-78"/>
              </a:rPr>
              <a:t>نوبت تهیه: 1</a:t>
            </a:r>
          </a:p>
          <a:p>
            <a:pPr>
              <a:lnSpc>
                <a:spcPct val="150000"/>
              </a:lnSpc>
            </a:pPr>
            <a:r>
              <a:rPr lang="fa-IR" sz="1800" dirty="0" smtClean="0">
                <a:solidFill>
                  <a:prstClr val="black"/>
                </a:solidFill>
                <a:cs typeface="B Yagut" pitchFamily="2" charset="-78"/>
              </a:rPr>
              <a:t>نام فایل:            </a:t>
            </a:r>
            <a:endParaRPr lang="fa-IR" sz="1800" dirty="0" smtClean="0">
              <a:solidFill>
                <a:prstClr val="black"/>
              </a:solidFill>
              <a:cs typeface="B Yagut" pitchFamily="2" charset="-78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sz="1800" dirty="0" smtClean="0">
                <a:solidFill>
                  <a:prstClr val="black"/>
                </a:solidFill>
                <a:cs typeface="B Yagut" pitchFamily="2" charset="-78"/>
              </a:rPr>
              <a:t>DH-anjame-tamrinate-amaliye-moayenate-dahan-va-dandan-edi2</a:t>
            </a:r>
            <a:endParaRPr lang="fa-IR" dirty="0">
              <a:solidFill>
                <a:prstClr val="black"/>
              </a:solidFill>
              <a:cs typeface="B Yagut" pitchFamily="2" charset="-78"/>
            </a:endParaRPr>
          </a:p>
          <a:p>
            <a:pPr lvl="0" algn="l">
              <a:lnSpc>
                <a:spcPct val="150000"/>
              </a:lnSpc>
            </a:pPr>
            <a:endParaRPr lang="fa-IR" dirty="0"/>
          </a:p>
        </p:txBody>
      </p:sp>
      <p:pic>
        <p:nvPicPr>
          <p:cNvPr id="6" name="Picture 3" descr="F:\عکس\New Folder\1\Untitled-Scanned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479" y="1988840"/>
            <a:ext cx="1060450" cy="1250131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2</a:t>
            </a:fld>
            <a:endParaRPr lang="fa-IR" dirty="0"/>
          </a:p>
        </p:txBody>
      </p:sp>
      <p:pic>
        <p:nvPicPr>
          <p:cNvPr id="7" name="۵۰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01000" y="58213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82"/>
    </mc:Choice>
    <mc:Fallback xmlns="">
      <p:transition spd="slow" advTm="12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  <p14:stopEvt time="11875" objId="7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Yagut" panose="00000400000000000000"/>
              </a:rPr>
              <a:t>فهرست منابع:</a:t>
            </a:r>
            <a:endParaRPr lang="fa-IR" sz="4000" dirty="0">
              <a:cs typeface="B Yagut" panose="0000040000000000000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800" dirty="0">
                <a:cs typeface="B Yagut" panose="00000400000000000000" pitchFamily="2" charset="-78"/>
              </a:rPr>
              <a:t>کتاب سلامت دهان دندان ویژه بهورزان </a:t>
            </a:r>
            <a:r>
              <a:rPr lang="fa-IR" sz="2800" dirty="0" smtClean="0">
                <a:cs typeface="B Yagut" panose="00000400000000000000" pitchFamily="2" charset="-78"/>
              </a:rPr>
              <a:t>سال84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800" dirty="0" smtClean="0">
                <a:cs typeface="B Yagut" panose="00000400000000000000" pitchFamily="2" charset="-78"/>
              </a:rPr>
              <a:t>دانستنی های دهان و دندان سال94</a:t>
            </a:r>
            <a:endParaRPr lang="fa-IR" sz="2800" dirty="0">
              <a:cs typeface="B Yagut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a-IR" sz="2500" dirty="0">
              <a:cs typeface="B Yagut" panose="00000400000000000000" pitchFamily="2" charset="-78"/>
            </a:endParaRPr>
          </a:p>
          <a:p>
            <a:pPr marL="0" indent="0">
              <a:buNone/>
            </a:pPr>
            <a:endParaRPr lang="fa-IR" sz="2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008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1"/>
    </mc:Choice>
    <mc:Fallback xmlns="">
      <p:transition spd="slow" advTm="788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4478461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400" dirty="0">
                <a:cs typeface="B Yagut" panose="00000400000000000000"/>
              </a:rPr>
              <a:t>لطفا نظرات و پیشنهادات خود پیرامون این بسته آموزشی را به آدرس ذیل ارسال کنید</a:t>
            </a:r>
            <a:r>
              <a:rPr lang="fa-IR" sz="2400" dirty="0" smtClean="0">
                <a:cs typeface="B Yagut" panose="00000400000000000000"/>
              </a:rPr>
              <a:t>.</a:t>
            </a:r>
            <a:r>
              <a:rPr lang="fa-IR" sz="2400" dirty="0">
                <a:cs typeface="B Yagut" panose="00000400000000000000"/>
              </a:rPr>
              <a:t/>
            </a:r>
            <a:br>
              <a:rPr lang="fa-IR" sz="2400" dirty="0">
                <a:cs typeface="B Yagut" panose="00000400000000000000"/>
              </a:rPr>
            </a:br>
            <a:r>
              <a:rPr lang="fa-IR" sz="2400" dirty="0">
                <a:cs typeface="B Yagut" panose="00000400000000000000"/>
              </a:rPr>
              <a:t>دانشگاه علوم پزشکی و خدمات بهداشتی درمانی </a:t>
            </a:r>
            <a:r>
              <a:rPr lang="fa-IR" sz="2400" dirty="0" smtClean="0">
                <a:cs typeface="B Yagut" panose="00000400000000000000"/>
              </a:rPr>
              <a:t>زنجان</a:t>
            </a:r>
            <a:r>
              <a:rPr lang="fa-IR" sz="2400" dirty="0">
                <a:cs typeface="B Yagut" panose="00000400000000000000"/>
              </a:rPr>
              <a:t/>
            </a:r>
            <a:br>
              <a:rPr lang="fa-IR" sz="2400" dirty="0">
                <a:cs typeface="B Yagut" panose="00000400000000000000"/>
              </a:rPr>
            </a:br>
            <a:r>
              <a:rPr lang="fa-IR" sz="2400" dirty="0" smtClean="0">
                <a:cs typeface="B Yagut" panose="00000400000000000000"/>
              </a:rPr>
              <a:t>یا</a:t>
            </a:r>
            <a:r>
              <a:rPr lang="fa-IR" sz="2400" dirty="0">
                <a:cs typeface="B Yagut" panose="00000400000000000000"/>
              </a:rPr>
              <a:t/>
            </a:r>
            <a:br>
              <a:rPr lang="fa-IR" sz="2400" dirty="0">
                <a:cs typeface="B Yagut" panose="00000400000000000000"/>
              </a:rPr>
            </a:br>
            <a:r>
              <a:rPr lang="fa-IR" sz="2400" dirty="0">
                <a:cs typeface="B Yagut" panose="00000400000000000000"/>
              </a:rPr>
              <a:t>پست الکترونیک :</a:t>
            </a:r>
            <a:r>
              <a:rPr lang="en-US" sz="2400" dirty="0" smtClean="0">
                <a:cs typeface="B Yagut" panose="00000400000000000000"/>
              </a:rPr>
              <a:t>mahneshanf@gmail.com</a:t>
            </a:r>
            <a:r>
              <a:rPr lang="fa-IR" sz="2400" dirty="0">
                <a:cs typeface="B Yagut" panose="00000400000000000000" pitchFamily="2" charset="-78"/>
              </a:rPr>
              <a:t/>
            </a:r>
            <a:br>
              <a:rPr lang="fa-IR" sz="2400" dirty="0">
                <a:cs typeface="B Yagut" panose="00000400000000000000" pitchFamily="2" charset="-78"/>
              </a:rPr>
            </a:br>
            <a:endParaRPr lang="fa-IR" sz="2400" dirty="0">
              <a:cs typeface="B Yagut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89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81"/>
    </mc:Choice>
    <mc:Fallback xmlns="">
      <p:transition spd="slow" advTm="548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/>
              </a:rPr>
              <a:t>اهداف آموزشی:</a:t>
            </a:r>
            <a:endParaRPr lang="fa-IR" sz="4000" dirty="0">
              <a:cs typeface="B Yagu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500" dirty="0" smtClean="0">
                <a:cs typeface="B Yagut" pitchFamily="2" charset="-78"/>
              </a:rPr>
              <a:t>پس از پایان این جلسه انتظار می رود فراگیر بتواند: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وسایل لازم برای معاینه دهان و دندان را آماده نماید.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معاینه دهان و دندان را به درستی انجام دهد.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نکات مورد توجه در هنگام معاینه دهان و دندان را رعایت کنید.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موارد نیازمند ارجاع را ارجاع دهید.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 pitchFamily="2" charset="-78"/>
              </a:rPr>
              <a:t>نتایج معاینات را در سامانه سیب ثبت نماید.</a:t>
            </a:r>
          </a:p>
          <a:p>
            <a:pPr>
              <a:lnSpc>
                <a:spcPct val="150000"/>
              </a:lnSpc>
              <a:buNone/>
            </a:pPr>
            <a:endParaRPr lang="fa-IR" sz="2500" dirty="0">
              <a:cs typeface="B Yagut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7" name="۵۰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91055" y="61118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74"/>
    </mc:Choice>
    <mc:Fallback xmlns="">
      <p:transition spd="slow" advTm="286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  <p14:stopEvt time="28225" objId="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فهرست عناوین: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وسایل مورد نیاز برای معاینه دهان و دندان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 نحوه انجام معاینه دهان و دندان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نکات مورد توجه در هنگام معاینه دهان و دندان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شناسایی موارد نیازمند ارجاع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500" dirty="0" smtClean="0">
                <a:cs typeface="B Yagut"/>
              </a:rPr>
              <a:t>ثبت</a:t>
            </a:r>
            <a:r>
              <a:rPr lang="fa-IR" sz="2500" dirty="0">
                <a:cs typeface="B Yagut"/>
              </a:rPr>
              <a:t> </a:t>
            </a:r>
            <a:r>
              <a:rPr lang="fa-IR" sz="2500" dirty="0" smtClean="0">
                <a:cs typeface="B Yagut"/>
              </a:rPr>
              <a:t>نتایج معاینات در سامانه سیب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5" name="۵۰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44794" y="5877272"/>
            <a:ext cx="1113061" cy="10410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44"/>
    </mc:Choice>
    <mc:Fallback xmlns="">
      <p:transition spd="slow" advTm="260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23140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anose="00000400000000000000" pitchFamily="2" charset="-78"/>
              </a:rPr>
              <a:t>وسایل لازم براي معاینه دهان و دندان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67" y="1628800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چوب </a:t>
            </a:r>
            <a:r>
              <a:rPr lang="fa-IR" sz="2500" dirty="0">
                <a:cs typeface="B Yagut" pitchFamily="2" charset="-78"/>
              </a:rPr>
              <a:t>زبان (آبسلانگ) 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itchFamily="2" charset="-78"/>
              </a:rPr>
              <a:t>چراغ قوه </a:t>
            </a:r>
          </a:p>
          <a:p>
            <a:pPr>
              <a:lnSpc>
                <a:spcPct val="150000"/>
              </a:lnSpc>
            </a:pPr>
            <a:r>
              <a:rPr lang="fa-IR" sz="2500" dirty="0">
                <a:cs typeface="B Yagut" pitchFamily="2" charset="-78"/>
              </a:rPr>
              <a:t>گاز </a:t>
            </a:r>
            <a:r>
              <a:rPr lang="fa-IR" sz="2500" dirty="0" smtClean="0">
                <a:cs typeface="B Yagut" pitchFamily="2" charset="-78"/>
              </a:rPr>
              <a:t>تمیز</a:t>
            </a:r>
          </a:p>
          <a:p>
            <a:pPr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دستکش</a:t>
            </a:r>
          </a:p>
          <a:p>
            <a:pPr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ماسک</a:t>
            </a:r>
            <a:endParaRPr lang="fa-IR" sz="2500" dirty="0">
              <a:cs typeface="B Yagut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5</a:t>
            </a:fld>
            <a:endParaRPr lang="fa-IR"/>
          </a:p>
        </p:txBody>
      </p:sp>
      <p:pic>
        <p:nvPicPr>
          <p:cNvPr id="1026" name="Picture 2" descr="C:\Users\pardisco\Links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0518">
            <a:off x="819626" y="3324114"/>
            <a:ext cx="1262981" cy="1990832"/>
          </a:xfrm>
          <a:prstGeom prst="rect">
            <a:avLst/>
          </a:prstGeom>
          <a:noFill/>
        </p:spPr>
      </p:pic>
      <p:pic>
        <p:nvPicPr>
          <p:cNvPr id="1027" name="Picture 3" descr="C:\Users\pardisco\Links\download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45286">
            <a:off x="2118169" y="1813603"/>
            <a:ext cx="1736883" cy="1921211"/>
          </a:xfrm>
          <a:prstGeom prst="rect">
            <a:avLst/>
          </a:prstGeom>
          <a:noFill/>
        </p:spPr>
      </p:pic>
      <p:pic>
        <p:nvPicPr>
          <p:cNvPr id="1028" name="Picture 4" descr="C:\Users\pardisco\Links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628800"/>
            <a:ext cx="1719634" cy="1719634"/>
          </a:xfrm>
          <a:prstGeom prst="rect">
            <a:avLst/>
          </a:prstGeom>
          <a:noFill/>
        </p:spPr>
      </p:pic>
      <p:pic>
        <p:nvPicPr>
          <p:cNvPr id="1029" name="Picture 5" descr="C:\Users\pardisco\Links\images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4149080"/>
            <a:ext cx="2628900" cy="1733550"/>
          </a:xfrm>
          <a:prstGeom prst="rect">
            <a:avLst/>
          </a:prstGeom>
          <a:noFill/>
        </p:spPr>
      </p:pic>
      <p:pic>
        <p:nvPicPr>
          <p:cNvPr id="5" name="۵۰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609497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96"/>
    </mc:Choice>
    <mc:Fallback xmlns="">
      <p:transition spd="slow" advTm="13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11550" objId="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Yagut" panose="00000400000000000000" pitchFamily="2" charset="-78"/>
              </a:rPr>
              <a:t>روش </a:t>
            </a:r>
            <a:r>
              <a:rPr lang="fa-IR" sz="4000" dirty="0" smtClean="0">
                <a:cs typeface="B Yagut" panose="00000400000000000000" pitchFamily="2" charset="-78"/>
              </a:rPr>
              <a:t>معاینه</a:t>
            </a:r>
            <a:endParaRPr lang="fa-IR" sz="4000" dirty="0">
              <a:cs typeface="B Yagut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5656" y="1511349"/>
            <a:ext cx="8229600" cy="47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1.دستهایتان </a:t>
            </a:r>
            <a:r>
              <a:rPr lang="fa-IR" sz="2500" dirty="0">
                <a:cs typeface="B Yagut" panose="00000400000000000000"/>
              </a:rPr>
              <a:t>را با آب و </a:t>
            </a:r>
            <a:r>
              <a:rPr lang="fa-IR" sz="2500" dirty="0" smtClean="0">
                <a:cs typeface="B Yagut" panose="00000400000000000000"/>
              </a:rPr>
              <a:t>صابون بشویید.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/>
              </a:rPr>
              <a:t>2.معاینه شونده را روی یک صندلی بنشانید، خود شما جلوی او بایستید و از او بخواهید که دهان خود را کامل باز کند با چراغ قوه فضای دهان را روشن کنید.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 </a:t>
            </a:r>
            <a:endParaRPr lang="fa-IR" sz="2500" dirty="0">
              <a:cs typeface="B Yagut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73016"/>
            <a:ext cx="3240360" cy="217626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6</a:t>
            </a:fld>
            <a:endParaRPr lang="fa-IR"/>
          </a:p>
        </p:txBody>
      </p:sp>
      <p:pic>
        <p:nvPicPr>
          <p:cNvPr id="6" name="۵۰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82000" y="61118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95"/>
    </mc:Choice>
    <mc:Fallback xmlns="">
      <p:transition spd="slow" advTm="25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24970" objId="6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57200" y="404665"/>
            <a:ext cx="8147248" cy="604867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3.برای </a:t>
            </a:r>
            <a:r>
              <a:rPr lang="fa-IR" sz="2500" dirty="0">
                <a:cs typeface="B Yagut" panose="00000400000000000000" pitchFamily="2" charset="-78"/>
              </a:rPr>
              <a:t>اینكه لثه </a:t>
            </a:r>
            <a:r>
              <a:rPr lang="fa-IR" sz="2500" dirty="0" smtClean="0">
                <a:cs typeface="B Yagut" panose="00000400000000000000" pitchFamily="2" charset="-78"/>
              </a:rPr>
              <a:t>و سطوح دندان را به خوبي </a:t>
            </a:r>
            <a:r>
              <a:rPr lang="fa-IR" sz="2500" dirty="0">
                <a:cs typeface="B Yagut" panose="00000400000000000000" pitchFamily="2" charset="-78"/>
              </a:rPr>
              <a:t>معاینه </a:t>
            </a:r>
            <a:r>
              <a:rPr lang="fa-IR" sz="2500" dirty="0" smtClean="0">
                <a:cs typeface="B Yagut" panose="00000400000000000000" pitchFamily="2" charset="-78"/>
              </a:rPr>
              <a:t>کنید، باید معاینه از یک </a:t>
            </a:r>
            <a:r>
              <a:rPr lang="fa-IR" sz="2500" dirty="0">
                <a:cs typeface="B Yagut" panose="00000400000000000000" pitchFamily="2" charset="-78"/>
              </a:rPr>
              <a:t>طرف </a:t>
            </a:r>
            <a:r>
              <a:rPr lang="fa-IR" sz="2500" dirty="0" smtClean="0">
                <a:cs typeface="B Yagut" panose="00000400000000000000" pitchFamily="2" charset="-78"/>
              </a:rPr>
              <a:t>فک </a:t>
            </a:r>
            <a:r>
              <a:rPr lang="fa-IR" sz="2500" dirty="0">
                <a:cs typeface="B Yagut" panose="00000400000000000000" pitchFamily="2" charset="-78"/>
              </a:rPr>
              <a:t>بالا شروع </a:t>
            </a:r>
            <a:r>
              <a:rPr lang="fa-IR" sz="2500" dirty="0" smtClean="0">
                <a:cs typeface="B Yagut" panose="00000400000000000000" pitchFamily="2" charset="-78"/>
              </a:rPr>
              <a:t>شده و به سمت </a:t>
            </a:r>
            <a:r>
              <a:rPr lang="fa-IR" sz="2500" dirty="0">
                <a:cs typeface="B Yagut" panose="00000400000000000000" pitchFamily="2" charset="-78"/>
              </a:rPr>
              <a:t>دیگر </a:t>
            </a:r>
            <a:r>
              <a:rPr lang="fa-IR" sz="2500" dirty="0" smtClean="0">
                <a:cs typeface="B Yagut" panose="00000400000000000000" pitchFamily="2" charset="-78"/>
              </a:rPr>
              <a:t>فک ادامه یابد.سپس </a:t>
            </a:r>
            <a:r>
              <a:rPr lang="fa-IR" sz="2500" dirty="0">
                <a:cs typeface="B Yagut" panose="00000400000000000000" pitchFamily="2" charset="-78"/>
              </a:rPr>
              <a:t>به همين ترتیب برای فک پایین عمل </a:t>
            </a:r>
            <a:r>
              <a:rPr lang="fa-IR" sz="2500" dirty="0" smtClean="0">
                <a:cs typeface="B Yagut" panose="00000400000000000000" pitchFamily="2" charset="-78"/>
              </a:rPr>
              <a:t>نمایید.</a:t>
            </a:r>
            <a:endParaRPr lang="fa-IR" sz="2500" dirty="0">
              <a:cs typeface="B Yagut" panose="00000400000000000000" pitchFamily="2" charset="-78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fa-IR" sz="2500" dirty="0" smtClean="0">
                <a:cs typeface="B Yagut" panose="00000400000000000000" pitchFamily="2" charset="-78"/>
              </a:rPr>
              <a:t>4.براي </a:t>
            </a:r>
            <a:r>
              <a:rPr lang="fa-IR" sz="2500" dirty="0">
                <a:cs typeface="B Yagut" panose="00000400000000000000" pitchFamily="2" charset="-78"/>
              </a:rPr>
              <a:t>معاینه لثه و سطح زباني دندان هاي فك پایين، باید زبان </a:t>
            </a:r>
            <a:r>
              <a:rPr lang="fa-IR" sz="2500" dirty="0" smtClean="0">
                <a:cs typeface="B Yagut" panose="00000400000000000000" pitchFamily="2" charset="-78"/>
              </a:rPr>
              <a:t>و براي </a:t>
            </a:r>
            <a:r>
              <a:rPr lang="fa-IR" sz="2500" dirty="0">
                <a:cs typeface="B Yagut" panose="00000400000000000000" pitchFamily="2" charset="-78"/>
              </a:rPr>
              <a:t>معاینه لثه و سطح لبي دندان هاي فك بالا و پایين، لبها </a:t>
            </a:r>
            <a:r>
              <a:rPr lang="fa-IR" sz="2500" dirty="0" smtClean="0">
                <a:cs typeface="B Yagut" panose="00000400000000000000" pitchFamily="2" charset="-78"/>
              </a:rPr>
              <a:t>و گونه </a:t>
            </a:r>
            <a:r>
              <a:rPr lang="fa-IR" sz="2500" dirty="0">
                <a:cs typeface="B Yagut" panose="00000400000000000000" pitchFamily="2" charset="-78"/>
              </a:rPr>
              <a:t>را با آبسلانگ از سطح لثه دور </a:t>
            </a:r>
            <a:r>
              <a:rPr lang="fa-IR" sz="2500" dirty="0" smtClean="0">
                <a:cs typeface="B Yagut" panose="00000400000000000000" pitchFamily="2" charset="-78"/>
              </a:rPr>
              <a:t>نمایید.</a:t>
            </a:r>
            <a:endParaRPr lang="fa-IR" sz="2500" dirty="0">
              <a:cs typeface="B Yagut" panose="00000400000000000000" pitchFamily="2" charset="-78"/>
            </a:endParaRPr>
          </a:p>
          <a:p>
            <a:pPr marL="0" indent="0" algn="just">
              <a:lnSpc>
                <a:spcPct val="170000"/>
              </a:lnSpc>
              <a:buNone/>
            </a:pPr>
            <a:endParaRPr lang="fa-IR" sz="2500" dirty="0" smtClean="0">
              <a:cs typeface="B Yagut" panose="00000400000000000000" pitchFamily="2" charset="-78"/>
            </a:endParaRPr>
          </a:p>
          <a:p>
            <a:pPr marL="0" indent="0" algn="just">
              <a:lnSpc>
                <a:spcPct val="170000"/>
              </a:lnSpc>
              <a:buNone/>
            </a:pPr>
            <a:r>
              <a:rPr lang="fa-IR" sz="2500" dirty="0">
                <a:cs typeface="B Yagut" panose="00000400000000000000" pitchFamily="2" charset="-78"/>
              </a:rPr>
              <a:t/>
            </a:r>
            <a:br>
              <a:rPr lang="fa-IR" sz="2500" dirty="0">
                <a:cs typeface="B Yagut" panose="00000400000000000000" pitchFamily="2" charset="-78"/>
              </a:rPr>
            </a:br>
            <a:r>
              <a:rPr lang="fa-IR" sz="2500" dirty="0" smtClean="0">
                <a:cs typeface="B Yagut" panose="00000400000000000000" pitchFamily="2" charset="-78"/>
              </a:rPr>
              <a:t>5.برای </a:t>
            </a:r>
            <a:r>
              <a:rPr lang="fa-IR" sz="2500" dirty="0">
                <a:cs typeface="B Yagut" panose="00000400000000000000" pitchFamily="2" charset="-78"/>
              </a:rPr>
              <a:t>معاینه زبان</a:t>
            </a:r>
            <a:r>
              <a:rPr lang="fa-IR" sz="2500" dirty="0" smtClean="0">
                <a:cs typeface="B Yagut" panose="00000400000000000000" pitchFamily="2" charset="-78"/>
              </a:rPr>
              <a:t>، نوک </a:t>
            </a:r>
            <a:r>
              <a:rPr lang="fa-IR" sz="2500" dirty="0">
                <a:cs typeface="B Yagut" panose="00000400000000000000" pitchFamily="2" charset="-78"/>
              </a:rPr>
              <a:t>آن را با گاز تمیز گرفته و به سمت خارج از دهان بکشید و تمام سطوح زبان را به دقت نگاه 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4365104"/>
            <a:ext cx="2718466" cy="842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3497307"/>
            <a:ext cx="2718466" cy="86779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7</a:t>
            </a:fld>
            <a:endParaRPr lang="fa-IR"/>
          </a:p>
        </p:txBody>
      </p:sp>
      <p:pic>
        <p:nvPicPr>
          <p:cNvPr id="3" name="۵۰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99187" y="6126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0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768"/>
    </mc:Choice>
    <mc:Fallback xmlns="">
      <p:transition spd="slow" advTm="577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56412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نكات مورد توجه در هنگام معاینه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تمام قسمتهای لثه، كف دهان ، كام، داخل گونه ها و لبها را به دقت از نظر تورم، زخم و یا هر چیز غير طبیعی دیگر معاینه نمایید.</a:t>
            </a:r>
          </a:p>
          <a:p>
            <a:pPr algn="just"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همه سطوح مختلف را در تک تک دندان ها معاینه كنید. وجود پلاک میكروبی، جرم، پوسیدگی دندان ( از یک لکه كوچک قهوه ای یا سیاه رنگ گرفته تا سوراخ شدگی دندان) را بررسی نمایید.</a:t>
            </a:r>
          </a:p>
          <a:p>
            <a:pPr algn="just">
              <a:lnSpc>
                <a:spcPct val="150000"/>
              </a:lnSpc>
            </a:pPr>
            <a:r>
              <a:rPr lang="fa-IR" sz="2500" dirty="0" smtClean="0">
                <a:cs typeface="B Yagut" pitchFamily="2" charset="-78"/>
              </a:rPr>
              <a:t>در صورتی که فرد دارای تورم بر روی لثه و یا گاه تورم در صورت (آبسه دندانی) باشد و سابقه درد شدید دندانی را داشته باشد باید به سرعت تحت درمان دندانپزشکی قرار بگیرد.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5" name="۵۰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2000" y="6111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546"/>
    </mc:Choice>
    <mc:Fallback xmlns="">
      <p:transition spd="slow" advTm="43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42456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ادامه - نكات مورد توجه در هنگام معاینه</a:t>
            </a:r>
            <a:endParaRPr lang="fa-IR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a-IR" sz="2500" dirty="0" smtClean="0">
                <a:cs typeface="B Yagut"/>
              </a:rPr>
              <a:t>چنانچه تغییر رنگ قهوه ای یا سیاه مشاهده گردد و دندان فرد در زمان خوردن یا نوشیدن غذاهای سرد، گرم و شیرین یا ترش حساس باشد پوسیدگی به عاج رسیده است و باید جهت درمان به دندانپزشک مراجعه نماید. در صورتی که  فرد دارای علائم دردهای شدید شبانه، مداوم و خود به خود در دندان باشد نشانه پیشرفت پوسیدگی از عاج به مغز دندان می باشد که باید در اسرع وقت به دندانپزشک مراجعه کند.</a:t>
            </a:r>
            <a:endParaRPr lang="fa-IR" sz="2500" dirty="0">
              <a:cs typeface="B Yagu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F388-1160-4B29-A598-903C697B4C13}" type="slidenum">
              <a:rPr lang="fa-IR" smtClean="0"/>
              <a:pPr/>
              <a:t>9</a:t>
            </a:fld>
            <a:endParaRPr lang="fa-IR"/>
          </a:p>
        </p:txBody>
      </p:sp>
      <p:pic>
        <p:nvPicPr>
          <p:cNvPr id="5" name="۵۰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82000" y="6144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9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66"/>
    </mc:Choice>
    <mc:Fallback xmlns="">
      <p:transition spd="slow" advTm="34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33678" objId="5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زنجان</_x062f__x0627__x0646__x0634__x06af__x0627__x0647_>
    <_x0646__x0648__x0639__x0020__x062d__x06cc__x0637__x0647_ xmlns="12fdc5dc-769e-4543-b10d-fbea3dac4417">بهداشت دهان و دندان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5NN7CDR5NKU2-831-517</_dlc_DocId>
    <_dlc_DocIdUrl xmlns="1047730d-92e1-4018-9084-d932fd3a7f58">
      <Url>http://www.health.gov.ir/hnd/_layouts/DocIdRedir.aspx?ID=5NN7CDR5NKU2-831-517</Url>
      <Description>5NN7CDR5NKU2-831-517</Description>
    </_dlc_DocIdUrl>
  </documentManagement>
</p:properties>
</file>

<file path=customXml/itemProps1.xml><?xml version="1.0" encoding="utf-8"?>
<ds:datastoreItem xmlns:ds="http://schemas.openxmlformats.org/officeDocument/2006/customXml" ds:itemID="{2ADCC2F4-BDA2-4935-8D33-1CC5CBE25A46}"/>
</file>

<file path=customXml/itemProps2.xml><?xml version="1.0" encoding="utf-8"?>
<ds:datastoreItem xmlns:ds="http://schemas.openxmlformats.org/officeDocument/2006/customXml" ds:itemID="{7FB4E46C-45B8-457F-9229-DD1999AA38B5}"/>
</file>

<file path=customXml/itemProps3.xml><?xml version="1.0" encoding="utf-8"?>
<ds:datastoreItem xmlns:ds="http://schemas.openxmlformats.org/officeDocument/2006/customXml" ds:itemID="{DAA00896-3ED7-41D8-9526-85308F7E727C}"/>
</file>

<file path=customXml/itemProps4.xml><?xml version="1.0" encoding="utf-8"?>
<ds:datastoreItem xmlns:ds="http://schemas.openxmlformats.org/officeDocument/2006/customXml" ds:itemID="{D5CDC322-EF28-4B3F-BBCB-B4787C50FDB1}"/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942</Words>
  <Application>Microsoft Office PowerPoint</Application>
  <PresentationFormat>On-screen Show (4:3)</PresentationFormat>
  <Paragraphs>99</Paragraphs>
  <Slides>21</Slides>
  <Notes>1</Notes>
  <HiddenSlides>0</HiddenSlides>
  <MMClips>18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B Yagut</vt:lpstr>
      <vt:lpstr>Calibri</vt:lpstr>
      <vt:lpstr>Times New Roman</vt:lpstr>
      <vt:lpstr>Wingdings</vt:lpstr>
      <vt:lpstr>Office Theme</vt:lpstr>
      <vt:lpstr>بهداشت دهان و دندان  انجام تمرینات عملی معاینات دهان و دندان</vt:lpstr>
      <vt:lpstr>مشخصات سند </vt:lpstr>
      <vt:lpstr>اهداف آموزشی:</vt:lpstr>
      <vt:lpstr>فهرست عناوین:</vt:lpstr>
      <vt:lpstr>وسایل لازم براي معاینه دهان و دندان</vt:lpstr>
      <vt:lpstr>روش معاینه</vt:lpstr>
      <vt:lpstr>PowerPoint Presentation</vt:lpstr>
      <vt:lpstr>نكات مورد توجه در هنگام معاینه</vt:lpstr>
      <vt:lpstr>ادامه - نكات مورد توجه در هنگام معاینه</vt:lpstr>
      <vt:lpstr>نحوه برخورد با بیماران مبتلا به درد دندان</vt:lpstr>
      <vt:lpstr>ثبت نتایج معاینات در سامانه سیب</vt:lpstr>
      <vt:lpstr>PowerPoint Presentation</vt:lpstr>
      <vt:lpstr>PowerPoint Presentation</vt:lpstr>
      <vt:lpstr>PowerPoint Presentation</vt:lpstr>
      <vt:lpstr>PowerPoint Presentation</vt:lpstr>
      <vt:lpstr>ثبت نیازهای درمانی دهان و دندان در سامانه سیب </vt:lpstr>
      <vt:lpstr>ادامه - ثبت نیازهای درمانی دهان و دندان درسامانه سیب</vt:lpstr>
      <vt:lpstr>خلاصه مطالب و نتیجه گیری:</vt:lpstr>
      <vt:lpstr>پرسش و تمرین:</vt:lpstr>
      <vt:lpstr>فهرست منابع:</vt:lpstr>
      <vt:lpstr>لطفا نظرات و پیشنهادات خود پیرامون این بسته آموزشی را به آدرس ذیل ارسال کنید. دانشگاه علوم پزشکی و خدمات بهداشتی درمانی زنجان یا پست الکترونیک :mahneshanf@gmail.com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انجام معاینات عملی دهان و دندان</dc:title>
  <dc:creator>amir</dc:creator>
  <cp:lastModifiedBy>HCZ</cp:lastModifiedBy>
  <cp:revision>100</cp:revision>
  <dcterms:created xsi:type="dcterms:W3CDTF">2020-04-28T02:35:38Z</dcterms:created>
  <dcterms:modified xsi:type="dcterms:W3CDTF">2020-05-17T05:51:41Z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6fa7f7fb-84d7-466f-aeb9-eb049b114bab</vt:lpwstr>
  </property>
</Properties>
</file>